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9" r:id="rId2"/>
    <p:sldId id="295" r:id="rId3"/>
    <p:sldId id="296" r:id="rId4"/>
    <p:sldId id="297" r:id="rId5"/>
    <p:sldId id="290" r:id="rId6"/>
    <p:sldId id="291" r:id="rId7"/>
    <p:sldId id="256" r:id="rId8"/>
    <p:sldId id="261" r:id="rId9"/>
    <p:sldId id="266" r:id="rId10"/>
    <p:sldId id="267" r:id="rId11"/>
    <p:sldId id="269" r:id="rId12"/>
    <p:sldId id="298" r:id="rId13"/>
    <p:sldId id="271" r:id="rId14"/>
    <p:sldId id="272" r:id="rId15"/>
    <p:sldId id="273" r:id="rId16"/>
    <p:sldId id="278" r:id="rId17"/>
    <p:sldId id="277" r:id="rId18"/>
    <p:sldId id="280" r:id="rId19"/>
    <p:sldId id="283" r:id="rId20"/>
    <p:sldId id="284" r:id="rId21"/>
    <p:sldId id="286" r:id="rId22"/>
    <p:sldId id="276" r:id="rId23"/>
    <p:sldId id="299" r:id="rId24"/>
    <p:sldId id="282" r:id="rId25"/>
    <p:sldId id="30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B5994-7CA7-4367-899B-63E8E828BA3D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71ECF-8D64-4A0C-8EAA-485FB21B1FCD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536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Какие биологические науки </a:t>
            </a:r>
          </a:p>
          <a:p>
            <a:r>
              <a:rPr lang="ru-RU" smtClean="0"/>
              <a:t>установили приведённые факты?</a:t>
            </a:r>
          </a:p>
          <a:p>
            <a:r>
              <a:rPr lang="ru-RU" smtClean="0"/>
              <a:t>Тропическая птичка колибри – самая маленькая среди птиц. Её тело имеет длину 3-5 см. У некоторых видов колибри острый и узкий клюв нередко превосходит длину тела. Таким клювом птицы легко добывают нектар из цветков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Какие биологические науки </a:t>
            </a:r>
          </a:p>
          <a:p>
            <a:r>
              <a:rPr lang="ru-RU" smtClean="0"/>
              <a:t>установили приведённые факты?</a:t>
            </a:r>
          </a:p>
          <a:p>
            <a:r>
              <a:rPr lang="ru-RU" smtClean="0"/>
              <a:t>Тропическая птичка колибри – самая маленькая среди птиц. Её тело имеет длину 3-5 см. У некоторых видов колибри острый и узкий клюв нередко превосходит длину тела. Таким клювом птицы легко добывают нектар из цветков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759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Оболочки Земли 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Оболочки Земли </a:t>
            </a:r>
          </a:p>
          <a:p>
            <a:r>
              <a:rPr lang="pl-PL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080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Состав атмосферы 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Состав атмосферы </a:t>
            </a:r>
          </a:p>
          <a:p>
            <a:r>
              <a:rPr lang="pl-PL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7514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Атмосфера </a:t>
            </a:r>
          </a:p>
          <a:p>
            <a:r>
              <a:rPr lang="ru-RU" smtClean="0"/>
              <a:t>3. Наличие воздушной оболочки и озонового слоя Земли.</a:t>
            </a:r>
          </a:p>
          <a:p>
            <a:r>
              <a:rPr lang="ru-RU" smtClean="0"/>
              <a:t>4. Обогащение атмосферы кислородом зелёными растениями.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Атмосфера </a:t>
            </a:r>
          </a:p>
          <a:p>
            <a:r>
              <a:rPr lang="ru-RU" smtClean="0"/>
              <a:t>3. Наличие воздушной оболочки и озонового слоя Земли.</a:t>
            </a:r>
          </a:p>
          <a:p>
            <a:r>
              <a:rPr lang="ru-RU" smtClean="0"/>
              <a:t>4. Обогащение атмосферы кислородом зелёными растениями.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58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Озоновый слой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Озоновый слой</a:t>
            </a:r>
          </a:p>
          <a:p>
            <a:r>
              <a:rPr lang="pl-PL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3218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Влияние на атмосферу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Влияние на атмосферу</a:t>
            </a:r>
          </a:p>
          <a:p>
            <a:r>
              <a:rPr lang="pl-PL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1330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Воздействие городской среды</a:t>
            </a:r>
          </a:p>
          <a:p>
            <a:r>
              <a:rPr lang="ru-RU" smtClean="0"/>
              <a:t>Повышение влажности воздуха</a:t>
            </a:r>
          </a:p>
          <a:p>
            <a:r>
              <a:rPr lang="ru-RU" smtClean="0"/>
              <a:t>Загрязнение воздуха</a:t>
            </a:r>
          </a:p>
          <a:p>
            <a:r>
              <a:rPr lang="ru-RU" smtClean="0"/>
              <a:t>Повышение температуры воздуха</a:t>
            </a:r>
          </a:p>
          <a:p>
            <a:r>
              <a:rPr lang="ru-RU" smtClean="0"/>
              <a:t>Увеличение атмосферных осадков</a:t>
            </a:r>
          </a:p>
          <a:p>
            <a:r>
              <a:rPr lang="ru-RU" smtClean="0"/>
              <a:t>Уменьшение солнечной радиации</a:t>
            </a:r>
          </a:p>
          <a:p>
            <a:r>
              <a:rPr lang="ru-RU" smtClean="0"/>
              <a:t>Увеличение количества туманов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Воздействие городской среды</a:t>
            </a:r>
          </a:p>
          <a:p>
            <a:r>
              <a:rPr lang="ru-RU" smtClean="0"/>
              <a:t>Повышение влажности воздуха</a:t>
            </a:r>
          </a:p>
          <a:p>
            <a:r>
              <a:rPr lang="ru-RU" smtClean="0"/>
              <a:t>Загрязнение воздуха</a:t>
            </a:r>
          </a:p>
          <a:p>
            <a:r>
              <a:rPr lang="ru-RU" smtClean="0"/>
              <a:t>Повышение температуры воздуха</a:t>
            </a:r>
          </a:p>
          <a:p>
            <a:r>
              <a:rPr lang="ru-RU" smtClean="0"/>
              <a:t>Увеличение атмосферных осадков</a:t>
            </a:r>
          </a:p>
          <a:p>
            <a:r>
              <a:rPr lang="ru-RU" smtClean="0"/>
              <a:t>Уменьшение солнечной радиации</a:t>
            </a:r>
          </a:p>
          <a:p>
            <a:r>
              <a:rPr lang="ru-RU" smtClean="0"/>
              <a:t>Увеличение количества туманов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532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Водная оболочка Земли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Водная оболочка Земли</a:t>
            </a:r>
          </a:p>
          <a:p>
            <a:r>
              <a:rPr lang="pl-PL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9008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Состав гидросферы</a:t>
            </a:r>
          </a:p>
          <a:p>
            <a:r>
              <a:rPr lang="ru-RU" smtClean="0"/>
              <a:t>5. Присутствие воды в трёх состояниях.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Состав гидросферы</a:t>
            </a:r>
          </a:p>
          <a:p>
            <a:r>
              <a:rPr lang="ru-RU" smtClean="0"/>
              <a:t>5. Присутствие воды в трёх состояниях.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1577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Твердая оболочка Земли</a:t>
            </a:r>
          </a:p>
          <a:p>
            <a:r>
              <a:rPr lang="ru-RU" smtClean="0"/>
              <a:t>6. Верхний слой литосферы – почва (плодородный слой земной коры).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Твердая оболочка Земли</a:t>
            </a:r>
          </a:p>
          <a:p>
            <a:r>
              <a:rPr lang="ru-RU" smtClean="0"/>
              <a:t>6. Верхний слой литосферы – почва (плодородный слой земной коры).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8804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Границы биосферы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Границы биосферы</a:t>
            </a:r>
          </a:p>
          <a:p>
            <a:r>
              <a:rPr lang="pl-PL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599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Какие биологические науки </a:t>
            </a:r>
          </a:p>
          <a:p>
            <a:r>
              <a:rPr lang="ru-RU" smtClean="0"/>
              <a:t>установили приведённые факты?</a:t>
            </a:r>
          </a:p>
          <a:p>
            <a:r>
              <a:rPr lang="ru-RU" smtClean="0"/>
              <a:t>Кислица обыкновенная – невысокое травянистое растение с тройчатыми, кислыми на вкус листьями. В народе это растение называют заячьей капустой.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Какие биологические науки </a:t>
            </a:r>
          </a:p>
          <a:p>
            <a:r>
              <a:rPr lang="ru-RU" smtClean="0"/>
              <a:t>установили приведённые факты?</a:t>
            </a:r>
          </a:p>
          <a:p>
            <a:r>
              <a:rPr lang="ru-RU" smtClean="0"/>
              <a:t>Кислица обыкновенная – невысокое травянистое растение с тройчатыми, кислыми на вкус листьями. В народе это растение называют заячьей капустой.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3755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Распространение организмов</a:t>
            </a:r>
          </a:p>
          <a:p>
            <a:r>
              <a:rPr lang="pl-PL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Распространение организмов</a:t>
            </a:r>
          </a:p>
          <a:p>
            <a:r>
              <a:rPr lang="pl-PL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4671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 границах между сферами</a:t>
            </a:r>
          </a:p>
          <a:p>
            <a:r>
              <a:rPr lang="ru-RU" smtClean="0"/>
              <a:t>Граница атмосферы и литосферы </a:t>
            </a:r>
          </a:p>
          <a:p>
            <a:r>
              <a:rPr lang="ru-RU" smtClean="0"/>
              <a:t>Граница атмосферы и гидросферы</a:t>
            </a:r>
          </a:p>
          <a:p>
            <a:r>
              <a:rPr lang="ru-RU" smtClean="0"/>
              <a:t>Граница атмосферы, литосферы и гидросферы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На границах между сферами</a:t>
            </a:r>
          </a:p>
          <a:p>
            <a:r>
              <a:rPr lang="ru-RU" smtClean="0"/>
              <a:t>Граница атмосферы и литосферы </a:t>
            </a:r>
          </a:p>
          <a:p>
            <a:r>
              <a:rPr lang="ru-RU" smtClean="0"/>
              <a:t>Граница атмосферы и гидросферы</a:t>
            </a:r>
          </a:p>
          <a:p>
            <a:r>
              <a:rPr lang="ru-RU" smtClean="0"/>
              <a:t>Граница атмосферы, литосферы и гидросферы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2098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Биосфера – живая оболочка Земли. </a:t>
            </a:r>
          </a:p>
          <a:p>
            <a:r>
              <a:rPr lang="ru-RU" smtClean="0"/>
              <a:t>Атмосфера – воздушная оболочка Земли</a:t>
            </a:r>
          </a:p>
          <a:p>
            <a:r>
              <a:rPr lang="ru-RU" smtClean="0"/>
              <a:t>Гидросфера  – водная оболочка Земли</a:t>
            </a:r>
          </a:p>
          <a:p>
            <a:r>
              <a:rPr lang="ru-RU" smtClean="0"/>
              <a:t>Литосфера  – твёрдая оболочка земли</a:t>
            </a:r>
          </a:p>
          <a:p>
            <a:r>
              <a:rPr lang="ru-RU" smtClean="0"/>
              <a:t>Почему наша планета уникальна?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Биосфера – живая оболочка Земли. </a:t>
            </a:r>
          </a:p>
          <a:p>
            <a:r>
              <a:rPr lang="ru-RU" smtClean="0"/>
              <a:t>Атмосфера – воздушная оболочка Земли</a:t>
            </a:r>
          </a:p>
          <a:p>
            <a:r>
              <a:rPr lang="ru-RU" smtClean="0"/>
              <a:t>Гидросфера  – водная оболочка Земли</a:t>
            </a:r>
          </a:p>
          <a:p>
            <a:r>
              <a:rPr lang="ru-RU" smtClean="0"/>
              <a:t>Литосфера  – твёрдая оболочка земли</a:t>
            </a:r>
          </a:p>
          <a:p>
            <a:r>
              <a:rPr lang="ru-RU" smtClean="0"/>
              <a:t>Почему наша планета уникальна?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213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</a:p>
          <a:p>
            <a:r>
              <a:rPr lang="ru-RU" smtClean="0"/>
              <a:t>1. С. 10-11, вопр. с.11</a:t>
            </a:r>
          </a:p>
          <a:p>
            <a:r>
              <a:rPr lang="ru-RU" smtClean="0"/>
              <a:t>2. РТ с.9, №1</a:t>
            </a:r>
          </a:p>
          <a:p>
            <a:r>
              <a:rPr lang="ru-RU" smtClean="0"/>
              <a:t>3. Сост.рассказ «Условия жизни растения (животного)…», используя научную литературу.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Домашнее задание</a:t>
            </a:r>
          </a:p>
          <a:p>
            <a:r>
              <a:rPr lang="ru-RU" smtClean="0"/>
              <a:t>1. С. 10-11, вопр. с.11</a:t>
            </a:r>
          </a:p>
          <a:p>
            <a:r>
              <a:rPr lang="ru-RU" smtClean="0"/>
              <a:t>2. РТ с.9, №1</a:t>
            </a:r>
          </a:p>
          <a:p>
            <a:r>
              <a:rPr lang="ru-RU" smtClean="0"/>
              <a:t>3. Сост.рассказ «Условия жизни растения (животного)…», используя научную литературу.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9870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С. 10-11, вопр. с.11</a:t>
            </a:r>
          </a:p>
          <a:p>
            <a:r>
              <a:rPr lang="ru-RU" smtClean="0"/>
              <a:t>РТ с.9, №1</a:t>
            </a:r>
          </a:p>
          <a:p>
            <a:r>
              <a:rPr lang="ru-RU" smtClean="0"/>
              <a:t>Сост.рассказ «Условия жизни растения (животного)…», используя научную литературу.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С. 10-11, вопр. с.11</a:t>
            </a:r>
          </a:p>
          <a:p>
            <a:r>
              <a:rPr lang="ru-RU" smtClean="0"/>
              <a:t>РТ с.9, №1</a:t>
            </a:r>
          </a:p>
          <a:p>
            <a:r>
              <a:rPr lang="ru-RU" smtClean="0"/>
              <a:t>Сост.рассказ «Условия жизни растения (животного)…», используя научную литературу.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1085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Ресурсы </a:t>
            </a:r>
          </a:p>
          <a:p>
            <a:r>
              <a:rPr lang="ru-RU" smtClean="0"/>
              <a:t>te-nova.ru/tulum_1.html</a:t>
            </a:r>
          </a:p>
          <a:p>
            <a:r>
              <a:rPr lang="ru-RU" smtClean="0"/>
              <a:t>http://te-nova.ru/tulum_1.html</a:t>
            </a:r>
          </a:p>
          <a:p>
            <a:r>
              <a:rPr lang="ru-RU" smtClean="0"/>
              <a:t>photo-feel.ru/?p=1244</a:t>
            </a:r>
          </a:p>
          <a:p>
            <a:r>
              <a:rPr lang="ru-RU" smtClean="0"/>
              <a:t>http://photo-feel.ru/?p=1244</a:t>
            </a:r>
          </a:p>
          <a:p>
            <a:r>
              <a:rPr lang="ru-RU" smtClean="0"/>
              <a:t>http://vidashki.ru/?nayti_video=Marillion&amp;=1</a:t>
            </a:r>
          </a:p>
          <a:p>
            <a:r>
              <a:rPr lang="ru-RU" smtClean="0"/>
              <a:t>vauto.pp.ua/?p=13706</a:t>
            </a:r>
          </a:p>
          <a:p>
            <a:r>
              <a:rPr lang="ru-RU" smtClean="0"/>
              <a:t>http://vauto.pp.ua/?p=13706</a:t>
            </a:r>
          </a:p>
          <a:p>
            <a:r>
              <a:rPr lang="ru-RU" smtClean="0"/>
              <a:t>www.aquafanat.com.ua/forum/index.php?autocom=gallery&amp;req=si&amp;img=17700</a:t>
            </a:r>
          </a:p>
          <a:p>
            <a:r>
              <a:rPr lang="ru-RU" smtClean="0"/>
              <a:t>http://www.aquafanat.com.ua/forum/index.php?autocom=gallery&amp;req=si&amp;img=17700</a:t>
            </a:r>
          </a:p>
          <a:p>
            <a:r>
              <a:rPr lang="ru-RU" smtClean="0"/>
              <a:t>http://my.mail.ru/community/alone/1803BB85875B10BE.html</a:t>
            </a:r>
          </a:p>
          <a:p>
            <a:r>
              <a:rPr lang="ru-RU" smtClean="0"/>
              <a:t>http://holywars.ru/comments/13139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Ресурсы </a:t>
            </a:r>
          </a:p>
          <a:p>
            <a:r>
              <a:rPr lang="ru-RU" smtClean="0"/>
              <a:t>te-nova.ru/tulum_1.html</a:t>
            </a:r>
          </a:p>
          <a:p>
            <a:r>
              <a:rPr lang="ru-RU" smtClean="0"/>
              <a:t>http://te-nova.ru/tulum_1.html</a:t>
            </a:r>
          </a:p>
          <a:p>
            <a:r>
              <a:rPr lang="ru-RU" smtClean="0"/>
              <a:t>photo-feel.ru/?p=1244</a:t>
            </a:r>
          </a:p>
          <a:p>
            <a:r>
              <a:rPr lang="ru-RU" smtClean="0"/>
              <a:t>http://photo-feel.ru/?p=1244</a:t>
            </a:r>
          </a:p>
          <a:p>
            <a:r>
              <a:rPr lang="ru-RU" smtClean="0"/>
              <a:t>http://vidashki.ru/?nayti_video=Marillion&amp;=1</a:t>
            </a:r>
          </a:p>
          <a:p>
            <a:r>
              <a:rPr lang="ru-RU" smtClean="0"/>
              <a:t>vauto.pp.ua/?p=13706</a:t>
            </a:r>
          </a:p>
          <a:p>
            <a:r>
              <a:rPr lang="ru-RU" smtClean="0"/>
              <a:t>http://vauto.pp.ua/?p=13706</a:t>
            </a:r>
          </a:p>
          <a:p>
            <a:r>
              <a:rPr lang="ru-RU" smtClean="0"/>
              <a:t>www.aquafanat.com.ua/forum/index.php?autocom=gallery&amp;req=si&amp;img=17700</a:t>
            </a:r>
          </a:p>
          <a:p>
            <a:r>
              <a:rPr lang="ru-RU" smtClean="0"/>
              <a:t>http://www.aquafanat.com.ua/forum/index.php?autocom=gallery&amp;req=si&amp;img=17700</a:t>
            </a:r>
          </a:p>
          <a:p>
            <a:r>
              <a:rPr lang="ru-RU" smtClean="0"/>
              <a:t>http://my.mail.ru/community/alone/1803BB85875B10BE.html</a:t>
            </a:r>
          </a:p>
          <a:p>
            <a:r>
              <a:rPr lang="ru-RU" smtClean="0"/>
              <a:t>http://holywars.ru/comments/13139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910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Какие биологические науки </a:t>
            </a:r>
          </a:p>
          <a:p>
            <a:r>
              <a:rPr lang="ru-RU" smtClean="0"/>
              <a:t>установили приведённые факты?</a:t>
            </a:r>
          </a:p>
          <a:p>
            <a:r>
              <a:rPr lang="ru-RU" smtClean="0"/>
              <a:t>У картофеля и томатов широко распространено заболевание – фитофтороз. Оно вызывается грибком – фитофторой. Повреждённые фитофторой клубни и плоды не пригодны в пищу.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Какие биологические науки </a:t>
            </a:r>
          </a:p>
          <a:p>
            <a:r>
              <a:rPr lang="ru-RU" smtClean="0"/>
              <a:t>установили приведённые факты?</a:t>
            </a:r>
          </a:p>
          <a:p>
            <a:r>
              <a:rPr lang="ru-RU" smtClean="0"/>
              <a:t>У картофеля и томатов широко распространено заболевание – фитофтороз. Оно вызывается грибком – фитофторой. Повреждённые фитофторой клубни и плоды не пригодны в пищу.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948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Какие биологические науки </a:t>
            </a:r>
          </a:p>
          <a:p>
            <a:r>
              <a:rPr lang="ru-RU" smtClean="0"/>
              <a:t>установили приведённые факты?</a:t>
            </a:r>
          </a:p>
          <a:p>
            <a:r>
              <a:rPr lang="ru-RU" smtClean="0"/>
              <a:t>В громадных количествах в почве и гниющих остатках листьев, веток,, корней обитают микроскопические организмы – бактерии. На 1см кв. почвы живут сотни миллионов бактерий.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Какие биологические науки </a:t>
            </a:r>
          </a:p>
          <a:p>
            <a:r>
              <a:rPr lang="ru-RU" smtClean="0"/>
              <a:t>установили приведённые факты?</a:t>
            </a:r>
          </a:p>
          <a:p>
            <a:r>
              <a:rPr lang="ru-RU" smtClean="0"/>
              <a:t>В громадных количествах в почве и гниющих остатках листьев, веток,, корней обитают микроскопические организмы – бактерии. На 1см кв. почвы живут сотни миллионов бактерий.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27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Определите направления биологии, которые изучают данные организмы:</a:t>
            </a:r>
          </a:p>
          <a:p>
            <a:r>
              <a:rPr lang="ru-RU" smtClean="0"/>
              <a:t>МИКОЛОГИЯ</a:t>
            </a:r>
          </a:p>
          <a:p>
            <a:r>
              <a:rPr lang="ru-RU" smtClean="0"/>
              <a:t>БОТАНИКА</a:t>
            </a:r>
          </a:p>
          <a:p>
            <a:r>
              <a:rPr lang="ru-RU" smtClean="0"/>
              <a:t>МИКРОБИОЛОГИЯ</a:t>
            </a:r>
          </a:p>
          <a:p>
            <a:r>
              <a:rPr lang="ru-RU" smtClean="0"/>
              <a:t>АРАХНОЛОГИЯ</a:t>
            </a:r>
          </a:p>
          <a:p>
            <a:r>
              <a:rPr lang="ru-RU" smtClean="0"/>
              <a:t>ИХТИОЛОГИЯ</a:t>
            </a:r>
          </a:p>
          <a:p>
            <a:r>
              <a:rPr lang="ru-RU" smtClean="0"/>
              <a:t>ОРНИТОЛОГИЯ 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Определите направления биологии, которые изучают данные организмы:</a:t>
            </a:r>
          </a:p>
          <a:p>
            <a:r>
              <a:rPr lang="ru-RU" smtClean="0"/>
              <a:t>МИКОЛОГИЯ</a:t>
            </a:r>
          </a:p>
          <a:p>
            <a:r>
              <a:rPr lang="ru-RU" smtClean="0"/>
              <a:t>БОТАНИКА</a:t>
            </a:r>
          </a:p>
          <a:p>
            <a:r>
              <a:rPr lang="ru-RU" smtClean="0"/>
              <a:t>МИКРОБИОЛОГИЯ</a:t>
            </a:r>
          </a:p>
          <a:p>
            <a:r>
              <a:rPr lang="ru-RU" smtClean="0"/>
              <a:t>АРАХНОЛОГИЯ</a:t>
            </a:r>
          </a:p>
          <a:p>
            <a:r>
              <a:rPr lang="ru-RU" smtClean="0"/>
              <a:t>ИХТИОЛОГИЯ</a:t>
            </a:r>
          </a:p>
          <a:p>
            <a:r>
              <a:rPr lang="ru-RU" smtClean="0"/>
              <a:t>ОРНИТОЛОГИЯ 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3117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Как все виды могут уместиться на земле?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Как все виды могут уместиться на земле?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4521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Условия, необходимые для жизни организмов.</a:t>
            </a:r>
          </a:p>
          <a:p>
            <a:r>
              <a:rPr lang="ru-RU" smtClean="0"/>
              <a:t>Урок биологии </a:t>
            </a:r>
          </a:p>
          <a:p>
            <a:r>
              <a:rPr lang="ru-RU" smtClean="0"/>
              <a:t>5 класс</a:t>
            </a:r>
          </a:p>
          <a:p>
            <a:r>
              <a:rPr lang="ru-RU" smtClean="0"/>
              <a:t>Л.КЮшкова</a:t>
            </a:r>
          </a:p>
          <a:p>
            <a:endParaRPr lang="ru-RU" smtClean="0"/>
          </a:p>
          <a:p>
            <a:r>
              <a:rPr lang="ru-RU" smtClean="0"/>
              <a:t>МАОУ «Ленская СОШ»</a:t>
            </a:r>
          </a:p>
          <a:p>
            <a:r>
              <a:rPr lang="ru-RU" smtClean="0"/>
              <a:t>www.sliderpoint.org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Условия, необходимые для жизни организмов.</a:t>
            </a:r>
          </a:p>
          <a:p>
            <a:r>
              <a:rPr lang="ru-RU" smtClean="0"/>
              <a:t>Урок биологии </a:t>
            </a:r>
          </a:p>
          <a:p>
            <a:r>
              <a:rPr lang="ru-RU" smtClean="0"/>
              <a:t>5 класс</a:t>
            </a:r>
          </a:p>
          <a:p>
            <a:r>
              <a:rPr lang="ru-RU" smtClean="0"/>
              <a:t>Л.КЮшкова</a:t>
            </a:r>
          </a:p>
          <a:p>
            <a:endParaRPr lang="ru-RU" smtClean="0"/>
          </a:p>
          <a:p>
            <a:r>
              <a:rPr lang="ru-RU" smtClean="0"/>
              <a:t>МАОУ «Ленская СОШ»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Наша планета уникальна (с. 10) </a:t>
            </a:r>
          </a:p>
          <a:p>
            <a:r>
              <a:rPr lang="ru-RU" smtClean="0"/>
              <a:t>1. Растения, служащие пищей и источником энергии для животных и человека.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Наша планета уникальна (с. 10) </a:t>
            </a:r>
          </a:p>
          <a:p>
            <a:r>
              <a:rPr lang="ru-RU" smtClean="0"/>
              <a:t>1. Растения, служащие пищей и источником энергии для животных и человека.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2726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Планеты Солнечной системы </a:t>
            </a:r>
          </a:p>
          <a:p>
            <a:r>
              <a:rPr lang="ru-RU" smtClean="0"/>
              <a:t>2. Благоприятные температурные условия для жизни.</a:t>
            </a:r>
          </a:p>
          <a:p>
            <a:r>
              <a:rPr lang="ru-RU" smtClean="0"/>
              <a:t>www.sliderpoint.org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Планеты Солнечной системы </a:t>
            </a:r>
          </a:p>
          <a:p>
            <a:r>
              <a:rPr lang="ru-RU" smtClean="0"/>
              <a:t>2. Благоприятные температурные условия для жизни.</a:t>
            </a:r>
          </a:p>
          <a:p>
            <a:r>
              <a:rPr lang="ru-RU" smtClean="0"/>
              <a:t>www.sliderpoint.org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379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10A12-8B38-4926-A424-7AD8DF6CC9F5}" type="datetime1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‹№›</a:t>
            </a:fld>
            <a:endParaRPr lang="ru-RU"/>
          </a:p>
        </p:txBody>
      </p:sp>
      <p:pic>
        <p:nvPicPr>
          <p:cNvPr id="9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7404" y="0"/>
            <a:ext cx="9181404" cy="6858000"/>
          </a:xfrm>
          <a:prstGeom prst="rect">
            <a:avLst/>
          </a:prstGeom>
          <a:noFill/>
        </p:spPr>
      </p:pic>
      <p:pic>
        <p:nvPicPr>
          <p:cNvPr id="10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8424936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115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980728"/>
            <a:ext cx="4762500" cy="4267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E865-F033-4F5F-868C-3E2AA65EAF4C}" type="datetime1">
              <a:rPr lang="ru-RU" smtClean="0"/>
              <a:t>30.11.2015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‹№›</a:t>
            </a:fld>
            <a:endParaRPr lang="ru-RU"/>
          </a:p>
        </p:txBody>
      </p:sp>
      <p:pic>
        <p:nvPicPr>
          <p:cNvPr id="6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7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8352928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http://li-web.ru/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3573016"/>
            <a:ext cx="1080120" cy="710719"/>
          </a:xfrm>
          <a:prstGeom prst="rect">
            <a:avLst/>
          </a:prstGeom>
          <a:noFill/>
        </p:spPr>
      </p:pic>
      <p:pic>
        <p:nvPicPr>
          <p:cNvPr id="12" name="Picture 2" descr="9.png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71800" y="4221088"/>
            <a:ext cx="1224136" cy="1224136"/>
          </a:xfrm>
          <a:prstGeom prst="rect">
            <a:avLst/>
          </a:prstGeom>
          <a:noFill/>
        </p:spPr>
      </p:pic>
      <p:pic>
        <p:nvPicPr>
          <p:cNvPr id="11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99792" y="5085184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764F-F188-4F26-B599-B99325387047}" type="datetime1">
              <a:rPr lang="ru-RU" smtClean="0"/>
              <a:t>30.11.2015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‹№›</a:t>
            </a:fld>
            <a:endParaRPr lang="ru-RU"/>
          </a:p>
        </p:txBody>
      </p:sp>
      <p:pic>
        <p:nvPicPr>
          <p:cNvPr id="8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5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-1152634" y="1808818"/>
            <a:ext cx="6336704" cy="3240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9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35696" y="3933056"/>
            <a:ext cx="1224136" cy="1224136"/>
          </a:xfrm>
          <a:prstGeom prst="rect">
            <a:avLst/>
          </a:prstGeom>
          <a:noFill/>
        </p:spPr>
      </p:pic>
      <p:pic>
        <p:nvPicPr>
          <p:cNvPr id="9" name="Picture 6" descr="http://li-web.ru/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3356992"/>
            <a:ext cx="1080120" cy="710719"/>
          </a:xfrm>
          <a:prstGeom prst="rect">
            <a:avLst/>
          </a:prstGeom>
          <a:noFill/>
        </p:spPr>
      </p:pic>
      <p:pic>
        <p:nvPicPr>
          <p:cNvPr id="6146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47664" y="4869160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9C1DA-9E79-4AF5-A299-E1D9A42216C9}" type="datetime1">
              <a:rPr lang="ru-RU" smtClean="0"/>
              <a:t>30.11.2015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DC3ED-28DC-4D7E-9FBA-FA19A4DC652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png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5.png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my.mail.ru/community/alone/1803BB85875B10BE.html" TargetMode="External"/><Relationship Id="rId3" Type="http://schemas.openxmlformats.org/officeDocument/2006/relationships/hyperlink" Target="http://te-nova.ru/tulum_1.html" TargetMode="External"/><Relationship Id="rId7" Type="http://schemas.openxmlformats.org/officeDocument/2006/relationships/hyperlink" Target="http://www.aquafanat.com.ua/forum/index.php?autocom=gallery&amp;req=si&amp;img=17700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auto.pp.ua/?p=13706" TargetMode="External"/><Relationship Id="rId5" Type="http://schemas.openxmlformats.org/officeDocument/2006/relationships/hyperlink" Target="http://vidashki.ru/?nayti_video=Marillion&amp;=1" TargetMode="External"/><Relationship Id="rId4" Type="http://schemas.openxmlformats.org/officeDocument/2006/relationships/hyperlink" Target="http://photo-feel.ru/?p=124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0"/>
            <a:ext cx="8820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Какие биологические науки </a:t>
            </a:r>
          </a:p>
          <a:p>
            <a:pPr algn="ctr"/>
            <a:r>
              <a:rPr lang="ru-RU" sz="4800" b="1" dirty="0" smtClean="0"/>
              <a:t>установили приведённые факты?</a:t>
            </a:r>
            <a:endParaRPr lang="ru-RU" sz="48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2492896"/>
            <a:ext cx="7920880" cy="3672408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Тропическая птичка </a:t>
            </a:r>
            <a:r>
              <a:rPr lang="ru-RU" sz="3200" b="1" dirty="0" smtClean="0">
                <a:solidFill>
                  <a:schemeClr val="tx1"/>
                </a:solidFill>
              </a:rPr>
              <a:t>колибри – </a:t>
            </a:r>
            <a:r>
              <a:rPr lang="ru-RU" sz="3200" dirty="0" smtClean="0">
                <a:solidFill>
                  <a:schemeClr val="tx1"/>
                </a:solidFill>
              </a:rPr>
              <a:t>самая маленькая среди птиц. Её тело имеет длину 3-5 см. У некоторых видов колибри острый и узкий клюв нередко превосходит длину тела. Таким клювом птицы легко добывают нектар из цветков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9218" name="Picture 2" descr="http://www.listofimages.com/wallpapers/2012/10/humming-bird-flower-wings-beak-bird-leaf-animals-600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8349088" cy="5972163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Оболочки Земли </a:t>
            </a:r>
            <a:endParaRPr lang="ru-RU" b="1" dirty="0"/>
          </a:p>
        </p:txBody>
      </p:sp>
      <p:pic>
        <p:nvPicPr>
          <p:cNvPr id="5123" name="Picture 3" descr="C:\Users\Татьяна\Pictures\оболочки земл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43" y="1080000"/>
            <a:ext cx="8094514" cy="5400000"/>
          </a:xfrm>
          <a:prstGeom prst="round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Состав атмосферы </a:t>
            </a:r>
            <a:endParaRPr lang="ru-RU" b="1" dirty="0"/>
          </a:p>
        </p:txBody>
      </p:sp>
      <p:graphicFrame>
        <p:nvGraphicFramePr>
          <p:cNvPr id="10243" name="Диаграмма 4"/>
          <p:cNvGraphicFramePr>
            <a:graphicFrameLocks/>
          </p:cNvGraphicFramePr>
          <p:nvPr/>
        </p:nvGraphicFramePr>
        <p:xfrm>
          <a:off x="92075" y="1001713"/>
          <a:ext cx="8959850" cy="557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r:id="rId5" imgW="8961897" imgH="5578323" progId="Excel.Sheet.8">
                  <p:embed/>
                </p:oleObj>
              </mc:Choice>
              <mc:Fallback>
                <p:oleObj r:id="rId5" imgW="8961897" imgH="5578323" progId="Excel.Shee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" y="1001713"/>
                        <a:ext cx="8959850" cy="5573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Атмосфера </a:t>
            </a:r>
            <a:endParaRPr lang="ru-RU" b="1" dirty="0"/>
          </a:p>
        </p:txBody>
      </p:sp>
      <p:pic>
        <p:nvPicPr>
          <p:cNvPr id="50180" name="Picture 4" descr="http://www.metod-kopilka.ru/images/doc/9/53243/hello_html_6898169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836712"/>
            <a:ext cx="6624736" cy="566480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899592" y="1628800"/>
            <a:ext cx="7488832" cy="374441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3. Наличие воздушной оболочки и озонового слоя Земли.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592" y="1484784"/>
            <a:ext cx="7632848" cy="396044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4. Обогащение атмосферы кислородом зелёными растениями.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Озоновый слой</a:t>
            </a:r>
            <a:endParaRPr lang="ru-RU" b="1" dirty="0"/>
          </a:p>
        </p:txBody>
      </p:sp>
      <p:pic>
        <p:nvPicPr>
          <p:cNvPr id="26630" name="Picture 6" descr="http://cs628831.vk.me/v628831932/2026/JAvJkTzOT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764704"/>
            <a:ext cx="7560840" cy="5677763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Влияние на атмосферу</a:t>
            </a:r>
            <a:endParaRPr lang="ru-RU" b="1" dirty="0"/>
          </a:p>
        </p:txBody>
      </p:sp>
      <p:pic>
        <p:nvPicPr>
          <p:cNvPr id="13315" name="Picture 3" descr="C:\Users\Татьяна\Pictures\влияние живых организмов на атмосфер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100" y="1412875"/>
            <a:ext cx="85598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Воздействие городской среды</a:t>
            </a:r>
            <a:endParaRPr lang="ru-RU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6"/>
          <a:stretch/>
        </p:blipFill>
        <p:spPr bwMode="auto">
          <a:xfrm>
            <a:off x="3061855" y="2208909"/>
            <a:ext cx="3020291" cy="2972691"/>
          </a:xfrm>
          <a:prstGeom prst="ellipse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>
            <a:stCxn id="4" idx="0"/>
            <a:endCxn id="13" idx="2"/>
          </p:cNvCxnSpPr>
          <p:nvPr/>
        </p:nvCxnSpPr>
        <p:spPr>
          <a:xfrm flipV="1">
            <a:off x="4572001" y="1879600"/>
            <a:ext cx="0" cy="3293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stCxn id="4" idx="7"/>
            <a:endCxn id="11" idx="1"/>
          </p:cNvCxnSpPr>
          <p:nvPr/>
        </p:nvCxnSpPr>
        <p:spPr>
          <a:xfrm flipV="1">
            <a:off x="5639834" y="2032831"/>
            <a:ext cx="632379" cy="6114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4" idx="1"/>
            <a:endCxn id="12" idx="3"/>
          </p:cNvCxnSpPr>
          <p:nvPr/>
        </p:nvCxnSpPr>
        <p:spPr>
          <a:xfrm flipH="1" flipV="1">
            <a:off x="2881313" y="1879600"/>
            <a:ext cx="622300" cy="7651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4"/>
            <a:endCxn id="16" idx="0"/>
          </p:cNvCxnSpPr>
          <p:nvPr/>
        </p:nvCxnSpPr>
        <p:spPr>
          <a:xfrm>
            <a:off x="4572001" y="5181600"/>
            <a:ext cx="36004" cy="3349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4" idx="5"/>
            <a:endCxn id="14" idx="1"/>
          </p:cNvCxnSpPr>
          <p:nvPr/>
        </p:nvCxnSpPr>
        <p:spPr>
          <a:xfrm>
            <a:off x="5639834" y="4746260"/>
            <a:ext cx="643491" cy="999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3"/>
            <a:endCxn id="15" idx="3"/>
          </p:cNvCxnSpPr>
          <p:nvPr/>
        </p:nvCxnSpPr>
        <p:spPr>
          <a:xfrm flipH="1">
            <a:off x="2881313" y="4746260"/>
            <a:ext cx="622854" cy="9631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6272213" y="1428750"/>
            <a:ext cx="2341562" cy="120816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Повышение влажности воздуха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41338" y="1428750"/>
            <a:ext cx="2339975" cy="90011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Загрязнение воздуха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02013" y="908720"/>
            <a:ext cx="2339975" cy="9708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Повышение температуры воздуха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83325" y="5181600"/>
            <a:ext cx="2321123" cy="1127720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Увеличение атмосферных осадков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1338" y="5181600"/>
            <a:ext cx="2339975" cy="1055712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Уменьшение солнечной радиации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19873" y="5516563"/>
            <a:ext cx="2376263" cy="1008781"/>
          </a:xfrm>
          <a:prstGeom prst="round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Увеличение количества туманов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&quot;Водная оболочка земли&quot;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Водная оболочка Земли</a:t>
            </a:r>
            <a:endParaRPr lang="ru-RU" b="1" dirty="0"/>
          </a:p>
        </p:txBody>
      </p:sp>
      <p:pic>
        <p:nvPicPr>
          <p:cNvPr id="20482" name="Picture 2" descr="http://storage0.dms.mpinteractiv.ro/media/401/321/5109/9910049/1/oceanul-antarct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786" y="1124744"/>
            <a:ext cx="8653214" cy="5046191"/>
          </a:xfrm>
          <a:prstGeom prst="rect">
            <a:avLst/>
          </a:prstGeom>
          <a:noFill/>
        </p:spPr>
      </p:pic>
      <p:pic>
        <p:nvPicPr>
          <p:cNvPr id="20484" name="Picture 4" descr="http://imganuncios.mitula.net/u_astok_989762305134783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908720"/>
            <a:ext cx="8604448" cy="5665493"/>
          </a:xfrm>
          <a:prstGeom prst="rect">
            <a:avLst/>
          </a:prstGeom>
          <a:noFill/>
        </p:spPr>
      </p:pic>
      <p:pic>
        <p:nvPicPr>
          <p:cNvPr id="20486" name="Picture 6" descr="http://cs11448.userapi.com/v11448216/436/iyI3MVgKqq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836712"/>
            <a:ext cx="8676456" cy="5695950"/>
          </a:xfrm>
          <a:prstGeom prst="rect">
            <a:avLst/>
          </a:prstGeom>
          <a:noFill/>
        </p:spPr>
      </p:pic>
      <p:pic>
        <p:nvPicPr>
          <p:cNvPr id="20488" name="Picture 8" descr="http://mtdata.ru/u24/photo9420/20548988619-0/origina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908720"/>
            <a:ext cx="8604448" cy="5711202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Состав гидросферы</a:t>
            </a:r>
            <a:endParaRPr lang="ru-RU" b="1" dirty="0"/>
          </a:p>
        </p:txBody>
      </p:sp>
      <p:graphicFrame>
        <p:nvGraphicFramePr>
          <p:cNvPr id="16387" name="Диаграмма 3"/>
          <p:cNvGraphicFramePr>
            <a:graphicFrameLocks/>
          </p:cNvGraphicFramePr>
          <p:nvPr/>
        </p:nvGraphicFramePr>
        <p:xfrm>
          <a:off x="92075" y="1001713"/>
          <a:ext cx="8959850" cy="557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r:id="rId5" imgW="8961897" imgH="5578323" progId="Excel.Sheet.8">
                  <p:embed/>
                </p:oleObj>
              </mc:Choice>
              <mc:Fallback>
                <p:oleObj r:id="rId5" imgW="8961897" imgH="5578323" progId="Excel.Shee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075" y="1001713"/>
                        <a:ext cx="8959850" cy="5573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899592" y="1628800"/>
            <a:ext cx="7488832" cy="374441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5. Присутствие воды в трёх состояниях.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&quot;Твердая оболочка земли&quot;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Твердая оболочка Земли</a:t>
            </a:r>
            <a:endParaRPr lang="ru-RU" b="1" dirty="0"/>
          </a:p>
        </p:txBody>
      </p:sp>
      <p:pic>
        <p:nvPicPr>
          <p:cNvPr id="32774" name="Picture 6" descr="http://content.foto.mail.ru/mail/albertovna.13/_blogs/i-5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88567"/>
            <a:ext cx="8280920" cy="5569433"/>
          </a:xfrm>
          <a:prstGeom prst="rect">
            <a:avLst/>
          </a:prstGeom>
          <a:noFill/>
        </p:spPr>
      </p:pic>
      <p:pic>
        <p:nvPicPr>
          <p:cNvPr id="32778" name="Picture 10" descr="http://www.kartinkijane.ru/large/201307/612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772816"/>
            <a:ext cx="8496944" cy="5805264"/>
          </a:xfrm>
          <a:prstGeom prst="rect">
            <a:avLst/>
          </a:prstGeom>
          <a:noFill/>
        </p:spPr>
      </p:pic>
      <p:pic>
        <p:nvPicPr>
          <p:cNvPr id="32770" name="Picture 2" descr="http://img1.liveinternet.ru/images/attach/c/1/59/409/59409439_K212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340768"/>
            <a:ext cx="8280920" cy="5264300"/>
          </a:xfrm>
          <a:prstGeom prst="rect">
            <a:avLst/>
          </a:prstGeom>
          <a:noFill/>
        </p:spPr>
      </p:pic>
      <p:pic>
        <p:nvPicPr>
          <p:cNvPr id="32772" name="Picture 4" descr="http://www.toyota-4runner.org/attachments/off-topic/91684d1371753542-random-picture-post-thread-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1268761"/>
            <a:ext cx="8185451" cy="5112568"/>
          </a:xfrm>
          <a:prstGeom prst="rect">
            <a:avLst/>
          </a:prstGeom>
          <a:noFill/>
        </p:spPr>
      </p:pic>
      <p:pic>
        <p:nvPicPr>
          <p:cNvPr id="32776" name="Picture 8" descr="http://cs206.vk.me/u10811477/21018961/x_47ea0b3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1332815"/>
            <a:ext cx="8280920" cy="5525185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755576" y="1844824"/>
            <a:ext cx="7488832" cy="374441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6. Верхний слой литосферы – почва (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плодородный слой земной коры</a:t>
            </a:r>
            <a:r>
              <a:rPr lang="ru-RU" sz="4400" b="1" dirty="0" smtClean="0">
                <a:solidFill>
                  <a:schemeClr val="tx1"/>
                </a:solidFill>
              </a:rPr>
              <a:t>).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Границы биосферы</a:t>
            </a:r>
            <a:endParaRPr lang="ru-RU" b="1" dirty="0"/>
          </a:p>
        </p:txBody>
      </p:sp>
      <p:pic>
        <p:nvPicPr>
          <p:cNvPr id="22531" name="Picture 3" descr="C:\Users\Татьяна\Pictures\границы биосфер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988" y="1079500"/>
            <a:ext cx="80740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1601" y="332656"/>
            <a:ext cx="920944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/>
              <a:t>Какие биологические науки </a:t>
            </a:r>
          </a:p>
          <a:p>
            <a:pPr algn="ctr"/>
            <a:r>
              <a:rPr lang="ru-RU" sz="4800" b="1" dirty="0" smtClean="0"/>
              <a:t>установили приведённые факты?</a:t>
            </a:r>
            <a:endParaRPr lang="ru-RU" sz="48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55776" y="2204864"/>
            <a:ext cx="6048672" cy="3960440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Кислица обыкновенная </a:t>
            </a:r>
            <a:r>
              <a:rPr lang="ru-RU" sz="3200" dirty="0" smtClean="0">
                <a:solidFill>
                  <a:schemeClr val="tx1"/>
                </a:solidFill>
              </a:rPr>
              <a:t>– невысокое травянистое растение с тройчатыми, кислыми на вкус листьями. В народе это растение называют </a:t>
            </a:r>
            <a:r>
              <a:rPr lang="ru-RU" sz="3200" b="1" dirty="0" smtClean="0">
                <a:solidFill>
                  <a:schemeClr val="tx1"/>
                </a:solidFill>
              </a:rPr>
              <a:t>заячьей капустой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Распространение организмов</a:t>
            </a:r>
            <a:endParaRPr lang="ru-RU" b="1" dirty="0"/>
          </a:p>
        </p:txBody>
      </p:sp>
      <p:pic>
        <p:nvPicPr>
          <p:cNvPr id="14342" name="Picture 6" descr="http://refdb.ru/images/819/1637361/m629fc9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052736"/>
            <a:ext cx="7740352" cy="5805264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 границах между сферами</a:t>
            </a:r>
            <a:endParaRPr lang="ru-RU" dirty="0"/>
          </a:p>
        </p:txBody>
      </p:sp>
      <p:sp>
        <p:nvSpPr>
          <p:cNvPr id="3" name="Надпись атмосфера+литосфера"/>
          <p:cNvSpPr/>
          <p:nvPr/>
        </p:nvSpPr>
        <p:spPr>
          <a:xfrm>
            <a:off x="2916238" y="1736725"/>
            <a:ext cx="5399087" cy="90011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Граница атмосферы и литосферы </a:t>
            </a:r>
          </a:p>
        </p:txBody>
      </p:sp>
      <p:sp>
        <p:nvSpPr>
          <p:cNvPr id="4" name="Надпись атмосфера+гидросфера"/>
          <p:cNvSpPr/>
          <p:nvPr/>
        </p:nvSpPr>
        <p:spPr>
          <a:xfrm>
            <a:off x="2916238" y="3465513"/>
            <a:ext cx="5399087" cy="90011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1"/>
                </a:solidFill>
              </a:rPr>
              <a:t>Граница атмосферы и гидросферы</a:t>
            </a:r>
          </a:p>
        </p:txBody>
      </p:sp>
      <p:sp>
        <p:nvSpPr>
          <p:cNvPr id="5" name="Надпись атмосф+литосф+гидросф"/>
          <p:cNvSpPr/>
          <p:nvPr/>
        </p:nvSpPr>
        <p:spPr>
          <a:xfrm>
            <a:off x="2916238" y="5192713"/>
            <a:ext cx="5399087" cy="9001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Граница атмосферы, литосферы и гидросферы</a:t>
            </a:r>
          </a:p>
        </p:txBody>
      </p:sp>
      <p:pic>
        <p:nvPicPr>
          <p:cNvPr id="6" name="Рисунок бактер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6580" y="1183878"/>
            <a:ext cx="7191375" cy="539009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гриб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6580" y="1183878"/>
            <a:ext cx="7174569" cy="539009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животны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6580" y="1183878"/>
            <a:ext cx="7191074" cy="5383409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Місце для нижнього колонтитула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0741E-7 L -0.31545 -0.2544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0" y="-127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7 L -0.3158 -0.00255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0" y="-1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-0.31493 0.24954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00" y="125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67544" y="548680"/>
            <a:ext cx="3744416" cy="1872208"/>
          </a:xfrm>
          <a:prstGeom prst="round2DiagRect">
            <a:avLst/>
          </a:prstGeom>
          <a:solidFill>
            <a:srgbClr val="00B05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Биосфера – живая оболочка Земли.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283968" y="908720"/>
            <a:ext cx="936104" cy="0"/>
          </a:xfrm>
          <a:prstGeom prst="straightConnector1">
            <a:avLst/>
          </a:prstGeom>
          <a:ln w="889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283968" y="2276872"/>
            <a:ext cx="864096" cy="648072"/>
          </a:xfrm>
          <a:prstGeom prst="straightConnector1">
            <a:avLst/>
          </a:prstGeom>
          <a:ln w="889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131840" y="2636912"/>
            <a:ext cx="576064" cy="2232248"/>
          </a:xfrm>
          <a:prstGeom prst="straightConnector1">
            <a:avLst/>
          </a:prstGeom>
          <a:ln w="889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5220072" y="620688"/>
            <a:ext cx="3456384" cy="1512168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Атмосфера – воздушная оболочка Земли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5004048" y="3068960"/>
            <a:ext cx="3456384" cy="1512168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Гидросфера  – водная оболочка Земли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2987824" y="4869160"/>
            <a:ext cx="3456384" cy="1512168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Литосфера  – твёрдая оболочка земли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67544" y="0"/>
            <a:ext cx="7704856" cy="685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/>
              <a:t>Почему наша планета уникальна?</a:t>
            </a:r>
            <a:endParaRPr lang="ru-RU" sz="72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483768" y="274638"/>
            <a:ext cx="6203032" cy="1143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Домашнее задание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1268760"/>
            <a:ext cx="5400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 smtClean="0"/>
              <a:t>1. С. 10-11, </a:t>
            </a:r>
            <a:r>
              <a:rPr lang="ru-RU" sz="4000" b="1" dirty="0" err="1" smtClean="0"/>
              <a:t>вопр</a:t>
            </a:r>
            <a:r>
              <a:rPr lang="ru-RU" sz="4000" b="1" dirty="0" smtClean="0"/>
              <a:t>. с.11</a:t>
            </a:r>
          </a:p>
          <a:p>
            <a:pPr lvl="0"/>
            <a:r>
              <a:rPr lang="ru-RU" sz="4000" b="1" dirty="0" smtClean="0"/>
              <a:t>2. РТ с.9, №1</a:t>
            </a:r>
          </a:p>
          <a:p>
            <a:r>
              <a:rPr lang="ru-RU" sz="4000" b="1" dirty="0" smtClean="0"/>
              <a:t>3. Сост.рассказ «Условия жизни растения (животного)…», используя научную литературу.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3" y="1700808"/>
            <a:ext cx="806559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dirty="0" smtClean="0"/>
              <a:t>С. 10-11, </a:t>
            </a:r>
            <a:r>
              <a:rPr lang="ru-RU" sz="4000" dirty="0" err="1" smtClean="0"/>
              <a:t>вопр</a:t>
            </a:r>
            <a:r>
              <a:rPr lang="ru-RU" sz="4000" dirty="0" smtClean="0"/>
              <a:t>. с.11</a:t>
            </a:r>
          </a:p>
          <a:p>
            <a:pPr lvl="0"/>
            <a:r>
              <a:rPr lang="ru-RU" sz="4000" dirty="0" smtClean="0"/>
              <a:t>РТ с.9, №1</a:t>
            </a:r>
          </a:p>
          <a:p>
            <a:r>
              <a:rPr lang="ru-RU" sz="4000" dirty="0" smtClean="0"/>
              <a:t>Сост.рассказ «Условия жизни растения (животного)…», используя научную литературу.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+mn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7992888" cy="489364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te-nova.ru/tulum_1.html</a:t>
            </a:r>
            <a:endParaRPr lang="ru-RU" sz="2400" dirty="0" smtClean="0"/>
          </a:p>
          <a:p>
            <a:r>
              <a:rPr lang="en-US" sz="2400" dirty="0" smtClean="0">
                <a:hlinkClick r:id="rId3"/>
              </a:rPr>
              <a:t>http://te-nova.ru/tulum_1.html</a:t>
            </a:r>
            <a:endParaRPr lang="ru-RU" sz="2400" dirty="0" smtClean="0"/>
          </a:p>
          <a:p>
            <a:r>
              <a:rPr lang="en-US" sz="2400" dirty="0" smtClean="0"/>
              <a:t>photo-feel.ru/?p=1244</a:t>
            </a:r>
            <a:endParaRPr lang="ru-RU" sz="2400" dirty="0" smtClean="0"/>
          </a:p>
          <a:p>
            <a:r>
              <a:rPr lang="en-US" sz="2400" dirty="0" smtClean="0">
                <a:hlinkClick r:id="rId4"/>
              </a:rPr>
              <a:t>http://photo-feel.ru/?p=1244</a:t>
            </a:r>
            <a:endParaRPr lang="ru-RU" sz="2400" dirty="0" smtClean="0"/>
          </a:p>
          <a:p>
            <a:r>
              <a:rPr lang="en-US" sz="2400" dirty="0" smtClean="0">
                <a:hlinkClick r:id="rId5"/>
              </a:rPr>
              <a:t>http://vidashki.ru/?nayti_video=Marillion&amp;=1</a:t>
            </a:r>
            <a:endParaRPr lang="ru-RU" sz="2400" dirty="0" smtClean="0"/>
          </a:p>
          <a:p>
            <a:r>
              <a:rPr lang="en-US" sz="2400" dirty="0" smtClean="0"/>
              <a:t>vauto.pp.ua/?p=13706</a:t>
            </a:r>
            <a:endParaRPr lang="ru-RU" sz="2400" dirty="0" smtClean="0"/>
          </a:p>
          <a:p>
            <a:r>
              <a:rPr lang="en-US" sz="2400" dirty="0" smtClean="0">
                <a:hlinkClick r:id="rId6"/>
              </a:rPr>
              <a:t>http://vauto.pp.ua/?p=13706</a:t>
            </a:r>
            <a:endParaRPr lang="ru-RU" sz="2400" dirty="0" smtClean="0"/>
          </a:p>
          <a:p>
            <a:r>
              <a:rPr lang="en-US" sz="2400" dirty="0" smtClean="0">
                <a:hlinkClick r:id="rId7"/>
              </a:rPr>
              <a:t>www.aquafanat.com.ua/forum/index.php?autocom=gallery&amp;req=si&amp;img=17700</a:t>
            </a:r>
            <a:endParaRPr lang="ru-RU" sz="2400" dirty="0" smtClean="0"/>
          </a:p>
          <a:p>
            <a:r>
              <a:rPr lang="en-US" sz="2400" dirty="0" smtClean="0">
                <a:hlinkClick r:id="rId7"/>
              </a:rPr>
              <a:t>http://www.aquafanat.com.ua/forum/index.php?autocom=gallery&amp;req=si&amp;img=17700</a:t>
            </a:r>
            <a:endParaRPr lang="ru-RU" sz="2400" dirty="0" smtClean="0"/>
          </a:p>
          <a:p>
            <a:r>
              <a:rPr lang="en-US" sz="2400" dirty="0" smtClean="0">
                <a:hlinkClick r:id="rId8"/>
              </a:rPr>
              <a:t>http://my.mail.ru/community/alone/1803BB85875B10BE.html</a:t>
            </a:r>
            <a:endParaRPr lang="ru-RU" sz="2400" dirty="0" smtClean="0"/>
          </a:p>
          <a:p>
            <a:r>
              <a:rPr lang="en-US" sz="2400" dirty="0" smtClean="0"/>
              <a:t>http://holywars.ru/comments/13139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1601" y="332656"/>
            <a:ext cx="920944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/>
              <a:t>Какие биологические науки </a:t>
            </a:r>
          </a:p>
          <a:p>
            <a:pPr algn="ctr"/>
            <a:r>
              <a:rPr lang="ru-RU" sz="4800" b="1" dirty="0" smtClean="0"/>
              <a:t>установили приведённые факты?</a:t>
            </a:r>
            <a:endParaRPr lang="ru-RU" sz="48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547664" y="2060848"/>
            <a:ext cx="7056784" cy="3672408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У картофеля и томатов широко распространено заболевание – фитофтороз. Оно вызывается грибком – </a:t>
            </a:r>
            <a:r>
              <a:rPr lang="ru-RU" sz="3200" b="1" dirty="0" smtClean="0">
                <a:solidFill>
                  <a:schemeClr val="tx1"/>
                </a:solidFill>
              </a:rPr>
              <a:t>фитофторой</a:t>
            </a:r>
            <a:r>
              <a:rPr lang="ru-RU" sz="3200" dirty="0" smtClean="0">
                <a:solidFill>
                  <a:schemeClr val="tx1"/>
                </a:solidFill>
              </a:rPr>
              <a:t>. Повреждённые фитофторой клубни и плоды не пригодны в пищу.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8132" name="Picture 4" descr="http://sovetclub.ru/tim/99e7c2fb28d883ab4fe533e0fddff59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210" y="476672"/>
            <a:ext cx="8665790" cy="6120680"/>
          </a:xfrm>
          <a:prstGeom prst="rect">
            <a:avLst/>
          </a:prstGeom>
          <a:noFill/>
        </p:spPr>
      </p:pic>
      <p:pic>
        <p:nvPicPr>
          <p:cNvPr id="48134" name="Picture 6" descr="http://bioweb.uwlax.edu/bio203/s2007/benrud_jaco/index_files/image49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7" y="404664"/>
            <a:ext cx="8757866" cy="6192688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1601" y="332656"/>
            <a:ext cx="920944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/>
              <a:t>Какие биологические науки </a:t>
            </a:r>
          </a:p>
          <a:p>
            <a:pPr algn="ctr"/>
            <a:r>
              <a:rPr lang="ru-RU" sz="4800" b="1" dirty="0" smtClean="0"/>
              <a:t>установили приведённые факты?</a:t>
            </a:r>
            <a:endParaRPr lang="ru-RU" sz="4800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683568" y="2492896"/>
            <a:ext cx="7920880" cy="3672408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 громадных количествах в почве и гниющих остатках листьев, веток,, корней обитают микроскопические организмы – бактерии. На 1см кв. почвы живут сотни миллионов бактерий.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9154" name="Picture 2" descr="http://www.auburn.edu/cosam/departments/biology/images/soil_bacte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8424936" cy="6127228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67544" y="332656"/>
            <a:ext cx="8676456" cy="1224136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Определите направления биологии, которые изучают данные организмы: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788024" y="1844824"/>
            <a:ext cx="4032448" cy="4464496"/>
          </a:xfrm>
          <a:prstGeom prst="round2Diag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МИКОЛОГИЯ</a:t>
            </a:r>
          </a:p>
          <a:p>
            <a:pPr algn="ctr"/>
            <a:r>
              <a:rPr lang="ru-RU" sz="3200" b="1" dirty="0" smtClean="0"/>
              <a:t>БОТАНИКА</a:t>
            </a:r>
          </a:p>
          <a:p>
            <a:pPr algn="ctr"/>
            <a:r>
              <a:rPr lang="ru-RU" sz="3200" b="1" dirty="0" smtClean="0"/>
              <a:t>МИКРОБИОЛОГИЯ</a:t>
            </a:r>
          </a:p>
          <a:p>
            <a:pPr algn="ctr"/>
            <a:r>
              <a:rPr lang="ru-RU" sz="3200" b="1" dirty="0" smtClean="0"/>
              <a:t>АРАХНОЛОГИЯ</a:t>
            </a:r>
          </a:p>
          <a:p>
            <a:pPr algn="ctr"/>
            <a:r>
              <a:rPr lang="ru-RU" sz="3200" b="1" dirty="0" smtClean="0"/>
              <a:t>ИХТИОЛОГИЯ</a:t>
            </a:r>
          </a:p>
          <a:p>
            <a:pPr algn="ctr"/>
            <a:r>
              <a:rPr lang="ru-RU" sz="3200" b="1" dirty="0" smtClean="0"/>
              <a:t>ОРНИТОЛОГИЯ </a:t>
            </a:r>
            <a:endParaRPr lang="ru-RU" sz="3200" b="1" dirty="0"/>
          </a:p>
        </p:txBody>
      </p:sp>
      <p:pic>
        <p:nvPicPr>
          <p:cNvPr id="8194" name="Picture 2" descr="http://science.compulenta.ru/upload/iblock/4ab/Corbis-42-293904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32856"/>
            <a:ext cx="4221747" cy="3701802"/>
          </a:xfrm>
          <a:prstGeom prst="rect">
            <a:avLst/>
          </a:prstGeom>
          <a:noFill/>
        </p:spPr>
      </p:pic>
      <p:pic>
        <p:nvPicPr>
          <p:cNvPr id="8196" name="Picture 4" descr="http://crosti.ru/patterns/00/00/12/27001ead7b/%D1%81%D0%BD%D0%B5%D0%B3%D0%B8%D1%80%D1%8C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132856"/>
            <a:ext cx="4498960" cy="3672408"/>
          </a:xfrm>
          <a:prstGeom prst="rect">
            <a:avLst/>
          </a:prstGeom>
          <a:noFill/>
        </p:spPr>
      </p:pic>
      <p:pic>
        <p:nvPicPr>
          <p:cNvPr id="8198" name="Picture 6" descr="http://i40.beon.ru/50/6/830650/29/42211329/IMG_7219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9" y="2132856"/>
            <a:ext cx="4320479" cy="3442882"/>
          </a:xfrm>
          <a:prstGeom prst="rect">
            <a:avLst/>
          </a:prstGeom>
          <a:noFill/>
        </p:spPr>
      </p:pic>
      <p:pic>
        <p:nvPicPr>
          <p:cNvPr id="8200" name="Picture 8" descr="http://gdpit.com/Art_photos/Food/FISH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212976"/>
            <a:ext cx="4543992" cy="1397055"/>
          </a:xfrm>
          <a:prstGeom prst="rect">
            <a:avLst/>
          </a:prstGeom>
          <a:noFill/>
        </p:spPr>
      </p:pic>
      <p:pic>
        <p:nvPicPr>
          <p:cNvPr id="8202" name="Picture 10" descr="http://puzzle.tja.pl/ukladanki/d/pajeczyna-pajak-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132856"/>
            <a:ext cx="4788024" cy="3591018"/>
          </a:xfrm>
          <a:prstGeom prst="rect">
            <a:avLst/>
          </a:prstGeom>
          <a:noFill/>
        </p:spPr>
      </p:pic>
      <p:pic>
        <p:nvPicPr>
          <p:cNvPr id="8204" name="Picture 12" descr="http://www.funlib.ru/cimg/2014/101716/403147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1" y="2132856"/>
            <a:ext cx="5144499" cy="3528392"/>
          </a:xfrm>
          <a:prstGeom prst="rect">
            <a:avLst/>
          </a:prstGeom>
          <a:noFill/>
        </p:spPr>
      </p:pic>
      <p:pic>
        <p:nvPicPr>
          <p:cNvPr id="8206" name="Picture 14" descr="http://www.poselenia.ru/files/newsimages/grib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069976"/>
            <a:ext cx="4860032" cy="3645024"/>
          </a:xfrm>
          <a:prstGeom prst="rect">
            <a:avLst/>
          </a:prstGeom>
          <a:noFill/>
        </p:spPr>
      </p:pic>
      <p:pic>
        <p:nvPicPr>
          <p:cNvPr id="8208" name="Picture 16" descr="https://im3-tub-ru.yandex.net/i?id=f2f4825e613bcf00ddc04ba9b1f59288&amp;n=33&amp;h=17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1988840"/>
            <a:ext cx="5076561" cy="3960440"/>
          </a:xfrm>
          <a:prstGeom prst="rect">
            <a:avLst/>
          </a:prstGeom>
          <a:noFill/>
        </p:spPr>
      </p:pic>
      <p:pic>
        <p:nvPicPr>
          <p:cNvPr id="8210" name="Picture 18" descr="http://www.funlib.ru/cimg/2014/101710/360030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916832"/>
            <a:ext cx="5050761" cy="273630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xn--e1aogju.xn--p1ai/upload/sx/451/preview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963" y="404664"/>
            <a:ext cx="8244509" cy="6192688"/>
          </a:xfrm>
          <a:prstGeom prst="rect">
            <a:avLst/>
          </a:prstGeom>
          <a:noFill/>
        </p:spPr>
      </p:pic>
      <p:pic>
        <p:nvPicPr>
          <p:cNvPr id="7174" name="Picture 6" descr="http://pbs.twimg.com/media/Bt24Od3IUAAIwc5.jpg:lar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283" y="476672"/>
            <a:ext cx="8568189" cy="5904656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4644008" y="260648"/>
            <a:ext cx="4176464" cy="25922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Как все виды могут уместиться на земле?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992888" cy="324035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5400" b="1" dirty="0" smtClean="0">
                <a:latin typeface="Georgia" pitchFamily="18" charset="0"/>
              </a:rPr>
              <a:t>Условия, необходимые для жизни организмов.</a:t>
            </a:r>
            <a:endParaRPr lang="ru-RU" sz="5400" b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229200"/>
            <a:ext cx="3560440" cy="132055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sz="38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Урок биологии </a:t>
            </a:r>
          </a:p>
          <a:p>
            <a:pPr>
              <a:defRPr/>
            </a:pPr>
            <a:r>
              <a:rPr lang="ru-RU" sz="38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5 класс</a:t>
            </a:r>
          </a:p>
          <a:p>
            <a:pPr>
              <a:defRPr/>
            </a:pPr>
            <a:r>
              <a:rPr lang="ru-RU" sz="3800" b="1" dirty="0" err="1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Л.КЮшкова</a:t>
            </a:r>
            <a:endParaRPr lang="ru-RU" sz="3800" dirty="0" smtClean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404664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МАОУ «Ленская СОШ»</a:t>
            </a:r>
            <a:endParaRPr lang="ru-RU" sz="2400" b="1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Наша планета уникальна (с. 10) </a:t>
            </a:r>
            <a:endParaRPr lang="ru-RU" b="1" dirty="0"/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463" y="1079500"/>
            <a:ext cx="80930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1628800"/>
            <a:ext cx="7488832" cy="374441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1. Растения, служащие пищей и источником энергии для животных и человека.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Планеты Солнечной системы </a:t>
            </a:r>
            <a:endParaRPr lang="ru-RU" b="1" dirty="0"/>
          </a:p>
        </p:txBody>
      </p:sp>
      <p:pic>
        <p:nvPicPr>
          <p:cNvPr id="30722" name="Picture 2" descr="http://losyziemi.pl/wp-content/uploads/2012/09/Uk%C5%82ad-S%C5%82oneczn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268760"/>
            <a:ext cx="8570961" cy="5256584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899592" y="1628800"/>
            <a:ext cx="7488832" cy="374441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2. Благоприятные температурные условия для жизни.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1377</Words>
  <Application>Microsoft Office PowerPoint</Application>
  <PresentationFormat>Екран (4:3)</PresentationFormat>
  <Paragraphs>311</Paragraphs>
  <Slides>25</Slides>
  <Notes>25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27" baseType="lpstr">
      <vt:lpstr>Тема Office</vt:lpstr>
      <vt:lpstr>Аркуш Microsoft Excel 97-2003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Условия, необходимые для жизни организмов.</vt:lpstr>
      <vt:lpstr>Наша планета уникальна (с. 10) </vt:lpstr>
      <vt:lpstr>Планеты Солнечной системы </vt:lpstr>
      <vt:lpstr>Оболочки Земли </vt:lpstr>
      <vt:lpstr>Состав атмосферы </vt:lpstr>
      <vt:lpstr>Атмосфера </vt:lpstr>
      <vt:lpstr>Озоновый слой</vt:lpstr>
      <vt:lpstr>Влияние на атмосферу</vt:lpstr>
      <vt:lpstr>Воздействие городской среды</vt:lpstr>
      <vt:lpstr>Водная оболочка Земли</vt:lpstr>
      <vt:lpstr>Состав гидросферы</vt:lpstr>
      <vt:lpstr>Твердая оболочка Земли</vt:lpstr>
      <vt:lpstr>Границы биосферы</vt:lpstr>
      <vt:lpstr>Распространение организмов</vt:lpstr>
      <vt:lpstr>На границах между сферами</vt:lpstr>
      <vt:lpstr>Презентація PowerPoint</vt:lpstr>
      <vt:lpstr>Презентація PowerPoint</vt:lpstr>
      <vt:lpstr>Презентація PowerPoint</vt:lpstr>
      <vt:lpstr>Ресурсы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RK</cp:lastModifiedBy>
  <cp:revision>20</cp:revision>
  <dcterms:created xsi:type="dcterms:W3CDTF">2014-08-12T18:36:10Z</dcterms:created>
  <dcterms:modified xsi:type="dcterms:W3CDTF">2015-11-30T12:21:20Z</dcterms:modified>
</cp:coreProperties>
</file>